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0" d="100"/>
          <a:sy n="60" d="100"/>
        </p:scale>
        <p:origin x="116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DAD85-9884-D55D-2FE8-2DDCE4FF63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40B21CA-654E-E01E-B497-9CE570733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4241EB8-94D1-6E62-2D18-BDA78F34E09C}"/>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5" name="Footer Placeholder 4">
            <a:extLst>
              <a:ext uri="{FF2B5EF4-FFF2-40B4-BE49-F238E27FC236}">
                <a16:creationId xmlns:a16="http://schemas.microsoft.com/office/drawing/2014/main" id="{66B2421A-0035-7F6D-FC6A-409A5DB8D6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32A7D4-ABF4-A23F-B470-E0BE78B5277F}"/>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1156618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73062-697B-A4B0-93DC-40E0BAACA6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9B639E-DADE-7BC2-1EFD-CCFC05D325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57E5EA-F382-D575-3D47-33999C7143AA}"/>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5" name="Footer Placeholder 4">
            <a:extLst>
              <a:ext uri="{FF2B5EF4-FFF2-40B4-BE49-F238E27FC236}">
                <a16:creationId xmlns:a16="http://schemas.microsoft.com/office/drawing/2014/main" id="{0434E9B9-8E3E-5731-D08E-A62E71CC2E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20675A-F7C9-967B-DA50-A9A7AA673D1C}"/>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1933213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6F04B-AC99-B40B-9391-962D16B079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671BB89-4F1E-D93D-1173-C1763E4BE25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F2F427-C478-74A1-C305-7EC64462E6E3}"/>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5" name="Footer Placeholder 4">
            <a:extLst>
              <a:ext uri="{FF2B5EF4-FFF2-40B4-BE49-F238E27FC236}">
                <a16:creationId xmlns:a16="http://schemas.microsoft.com/office/drawing/2014/main" id="{31D37B6F-A08A-F97C-5E9B-75BCC92E35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DEACCB-7FD2-8FC3-9333-045C725A365C}"/>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197092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3F574-FD30-892F-E7CC-31DD891DB16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EFA6A4-D14A-7166-4606-BD8A85CE98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A10FB8A-8B67-444D-FA09-D81392C27B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205C05C-B663-EE26-3BBC-F71CE7042878}"/>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6" name="Footer Placeholder 5">
            <a:extLst>
              <a:ext uri="{FF2B5EF4-FFF2-40B4-BE49-F238E27FC236}">
                <a16:creationId xmlns:a16="http://schemas.microsoft.com/office/drawing/2014/main" id="{725BE9DA-E94D-0ECA-8634-E94460763B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C97CF6-709E-50E0-C052-2E78C9456D4E}"/>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3210490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6B43-C014-EAF0-2D4A-2AEA7DACCAA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5B8F9A-9DD8-0E33-73CD-3B7A9201D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6E12D1-BB9A-0851-DD03-9C45780C1D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AA36905-C6A5-0F50-C05F-318612DA28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D9EAB3-D909-9285-37AB-BB947D4B74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09750A-A07D-5F3B-8C8E-108A0291AA34}"/>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8" name="Footer Placeholder 7">
            <a:extLst>
              <a:ext uri="{FF2B5EF4-FFF2-40B4-BE49-F238E27FC236}">
                <a16:creationId xmlns:a16="http://schemas.microsoft.com/office/drawing/2014/main" id="{F6500DFF-3B37-D467-70BC-9D00BA551B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041F601-FEF1-0A96-C97E-C009F44B78E7}"/>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2445362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DED20-8565-CCEE-FF76-192353D0962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8DC3C9C-5F5E-EB0E-1142-B7DE693DB93B}"/>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4" name="Footer Placeholder 3">
            <a:extLst>
              <a:ext uri="{FF2B5EF4-FFF2-40B4-BE49-F238E27FC236}">
                <a16:creationId xmlns:a16="http://schemas.microsoft.com/office/drawing/2014/main" id="{C318732A-AAD9-39DA-3637-DA59C2429F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4A81913-010D-3BE8-3EC9-3A74486F9311}"/>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2192315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46802-D11B-F0CA-727F-D9B878FF831C}"/>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3" name="Footer Placeholder 2">
            <a:extLst>
              <a:ext uri="{FF2B5EF4-FFF2-40B4-BE49-F238E27FC236}">
                <a16:creationId xmlns:a16="http://schemas.microsoft.com/office/drawing/2014/main" id="{638E2DD2-9CD8-771C-2825-988DA69881D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396CC0-7D61-B188-50CA-E0AD819301C6}"/>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2657520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3ACB2-1018-E081-C92F-AEF213D2D0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14607CB-6A87-BC41-EA13-A0BA8F219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7B604C4-57E3-7976-3706-2B0A3C419B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90FD2E-5835-CD46-F83D-FCA14EA80E26}"/>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6" name="Footer Placeholder 5">
            <a:extLst>
              <a:ext uri="{FF2B5EF4-FFF2-40B4-BE49-F238E27FC236}">
                <a16:creationId xmlns:a16="http://schemas.microsoft.com/office/drawing/2014/main" id="{CC2C4303-C6C8-0B55-CD6C-C3F4746CCAF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5A44DE-D872-AE8E-70C0-91AF94C802D3}"/>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2378757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E454-4C00-E867-53A9-5CCBF269E2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26DE34-1DED-F233-3928-602A827C51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2F71E09-8AC0-EA5C-0EA0-0D5B14360A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23367F-C6E8-B086-87C2-1EC72668BEB2}"/>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6" name="Footer Placeholder 5">
            <a:extLst>
              <a:ext uri="{FF2B5EF4-FFF2-40B4-BE49-F238E27FC236}">
                <a16:creationId xmlns:a16="http://schemas.microsoft.com/office/drawing/2014/main" id="{C76B8DFB-0108-494F-ACDF-369D03E27A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DDFFBF-15AC-A658-DC99-C81A19FDC17F}"/>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1877418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93D72-5BF9-7326-B80F-9858115324F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B82B14-E847-EEAC-C667-6B49AEE78F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C66630-21C7-5811-602A-034658B44B4E}"/>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5" name="Footer Placeholder 4">
            <a:extLst>
              <a:ext uri="{FF2B5EF4-FFF2-40B4-BE49-F238E27FC236}">
                <a16:creationId xmlns:a16="http://schemas.microsoft.com/office/drawing/2014/main" id="{380C3779-0CDC-1FB9-4B00-568B0E5CA1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B67FE0-FD40-7E88-01EB-D16AA84A95C2}"/>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396769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1122D0-7532-E6AA-834F-3913F2BDD4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08A7F2-AE6D-ADDD-7D38-CCE4C2BBCD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93997C-F03A-9E81-6EA7-726C1AA2DAB0}"/>
              </a:ext>
            </a:extLst>
          </p:cNvPr>
          <p:cNvSpPr>
            <a:spLocks noGrp="1"/>
          </p:cNvSpPr>
          <p:nvPr>
            <p:ph type="dt" sz="half" idx="10"/>
          </p:nvPr>
        </p:nvSpPr>
        <p:spPr/>
        <p:txBody>
          <a:bodyPr/>
          <a:lstStyle/>
          <a:p>
            <a:fld id="{2964F4EC-35BF-4740-9258-10A197D3E12F}" type="datetimeFigureOut">
              <a:rPr lang="en-GB" smtClean="0"/>
              <a:t>14/09/2026</a:t>
            </a:fld>
            <a:endParaRPr lang="en-GB"/>
          </a:p>
        </p:txBody>
      </p:sp>
      <p:sp>
        <p:nvSpPr>
          <p:cNvPr id="5" name="Footer Placeholder 4">
            <a:extLst>
              <a:ext uri="{FF2B5EF4-FFF2-40B4-BE49-F238E27FC236}">
                <a16:creationId xmlns:a16="http://schemas.microsoft.com/office/drawing/2014/main" id="{04E831BA-B42C-A9E0-CBF0-5791EAF315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C2447E-3291-28E1-CF45-DD1978C1D239}"/>
              </a:ext>
            </a:extLst>
          </p:cNvPr>
          <p:cNvSpPr>
            <a:spLocks noGrp="1"/>
          </p:cNvSpPr>
          <p:nvPr>
            <p:ph type="sldNum" sz="quarter" idx="12"/>
          </p:nvPr>
        </p:nvSpPr>
        <p:spPr/>
        <p:txBody>
          <a:bodyPr/>
          <a:lstStyle/>
          <a:p>
            <a:fld id="{7E10FD8B-F1BC-49BA-9709-D8690E7F7853}" type="slidenum">
              <a:rPr lang="en-GB" smtClean="0"/>
              <a:t>‹#›</a:t>
            </a:fld>
            <a:endParaRPr lang="en-GB"/>
          </a:p>
        </p:txBody>
      </p:sp>
    </p:spTree>
    <p:extLst>
      <p:ext uri="{BB962C8B-B14F-4D97-AF65-F5344CB8AC3E}">
        <p14:creationId xmlns:p14="http://schemas.microsoft.com/office/powerpoint/2010/main" val="2018511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017E4C-8C62-12CB-300A-078BF7B2B8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9DC197-A10C-AF4D-2232-BCEDFEA21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D3F851-4C62-CBEA-0EA9-3893C9ED63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64F4EC-35BF-4740-9258-10A197D3E12F}" type="datetimeFigureOut">
              <a:rPr lang="en-GB" smtClean="0"/>
              <a:t>14/09/2026</a:t>
            </a:fld>
            <a:endParaRPr lang="en-GB"/>
          </a:p>
        </p:txBody>
      </p:sp>
      <p:sp>
        <p:nvSpPr>
          <p:cNvPr id="5" name="Footer Placeholder 4">
            <a:extLst>
              <a:ext uri="{FF2B5EF4-FFF2-40B4-BE49-F238E27FC236}">
                <a16:creationId xmlns:a16="http://schemas.microsoft.com/office/drawing/2014/main" id="{0D1C747A-4363-0B93-CF92-3C3B211A28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D37CE99-89EC-7645-E8A8-766D3A36B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E10FD8B-F1BC-49BA-9709-D8690E7F7853}" type="slidenum">
              <a:rPr lang="en-GB" smtClean="0"/>
              <a:t>‹#›</a:t>
            </a:fld>
            <a:endParaRPr lang="en-GB"/>
          </a:p>
        </p:txBody>
      </p:sp>
    </p:spTree>
    <p:extLst>
      <p:ext uri="{BB962C8B-B14F-4D97-AF65-F5344CB8AC3E}">
        <p14:creationId xmlns:p14="http://schemas.microsoft.com/office/powerpoint/2010/main" val="254117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43D129-1B18-9171-5D36-294E16A9E612}"/>
              </a:ext>
            </a:extLst>
          </p:cNvPr>
          <p:cNvSpPr>
            <a:spLocks noGrp="1"/>
          </p:cNvSpPr>
          <p:nvPr>
            <p:ph type="title"/>
          </p:nvPr>
        </p:nvSpPr>
        <p:spPr/>
        <p:txBody>
          <a:bodyPr/>
          <a:lstStyle/>
          <a:p>
            <a:r>
              <a:rPr lang="en-GB" b="1" dirty="0">
                <a:solidFill>
                  <a:schemeClr val="accent3"/>
                </a:solidFill>
              </a:rPr>
              <a:t>Plagiarism</a:t>
            </a:r>
          </a:p>
        </p:txBody>
      </p:sp>
      <p:sp>
        <p:nvSpPr>
          <p:cNvPr id="6" name="Text Placeholder 5">
            <a:extLst>
              <a:ext uri="{FF2B5EF4-FFF2-40B4-BE49-F238E27FC236}">
                <a16:creationId xmlns:a16="http://schemas.microsoft.com/office/drawing/2014/main" id="{8BE951F8-E6B4-8218-044C-36FB70A8BF38}"/>
              </a:ext>
            </a:extLst>
          </p:cNvPr>
          <p:cNvSpPr>
            <a:spLocks noGrp="1"/>
          </p:cNvSpPr>
          <p:nvPr>
            <p:ph idx="1"/>
          </p:nvPr>
        </p:nvSpPr>
        <p:spPr>
          <a:xfrm>
            <a:off x="838200" y="2463281"/>
            <a:ext cx="3893598" cy="3713681"/>
          </a:xfrm>
        </p:spPr>
        <p:txBody>
          <a:bodyPr/>
          <a:lstStyle/>
          <a:p>
            <a:r>
              <a:rPr lang="en-GB" dirty="0"/>
              <a:t>What is it?</a:t>
            </a:r>
          </a:p>
          <a:p>
            <a:r>
              <a:rPr lang="en-GB" dirty="0"/>
              <a:t>Why is it wrong?</a:t>
            </a:r>
          </a:p>
          <a:p>
            <a:r>
              <a:rPr lang="en-GB" dirty="0"/>
              <a:t>What are the consequences?</a:t>
            </a:r>
          </a:p>
        </p:txBody>
      </p:sp>
      <p:pic>
        <p:nvPicPr>
          <p:cNvPr id="8" name="Picture 7">
            <a:extLst>
              <a:ext uri="{FF2B5EF4-FFF2-40B4-BE49-F238E27FC236}">
                <a16:creationId xmlns:a16="http://schemas.microsoft.com/office/drawing/2014/main" id="{5F8F1A4C-680E-5C66-CCEB-D2AE57F7D050}"/>
              </a:ext>
            </a:extLst>
          </p:cNvPr>
          <p:cNvPicPr>
            <a:picLocks noChangeAspect="1"/>
          </p:cNvPicPr>
          <p:nvPr/>
        </p:nvPicPr>
        <p:blipFill>
          <a:blip r:embed="rId2"/>
          <a:stretch>
            <a:fillRect/>
          </a:stretch>
        </p:blipFill>
        <p:spPr>
          <a:xfrm>
            <a:off x="4948959" y="365124"/>
            <a:ext cx="6471709" cy="6024833"/>
          </a:xfrm>
          <a:prstGeom prst="rect">
            <a:avLst/>
          </a:prstGeom>
        </p:spPr>
      </p:pic>
    </p:spTree>
    <p:extLst>
      <p:ext uri="{BB962C8B-B14F-4D97-AF65-F5344CB8AC3E}">
        <p14:creationId xmlns:p14="http://schemas.microsoft.com/office/powerpoint/2010/main" val="1781747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FFE4-DE1D-6337-3F9C-5E9A9B37EE45}"/>
              </a:ext>
            </a:extLst>
          </p:cNvPr>
          <p:cNvSpPr>
            <a:spLocks noGrp="1"/>
          </p:cNvSpPr>
          <p:nvPr>
            <p:ph type="title"/>
          </p:nvPr>
        </p:nvSpPr>
        <p:spPr>
          <a:xfrm>
            <a:off x="838200" y="365126"/>
            <a:ext cx="10515600" cy="842238"/>
          </a:xfrm>
        </p:spPr>
        <p:txBody>
          <a:bodyPr>
            <a:normAutofit/>
          </a:bodyPr>
          <a:lstStyle/>
          <a:p>
            <a:r>
              <a:rPr lang="en-GB" sz="3200" b="1" i="1" kern="100" dirty="0">
                <a:solidFill>
                  <a:srgbClr val="196B24"/>
                </a:solidFill>
                <a:effectLst/>
                <a:latin typeface="Aptos" panose="020B0004020202020204" pitchFamily="34" charset="0"/>
                <a:ea typeface="Aptos" panose="020B0004020202020204" pitchFamily="34" charset="0"/>
                <a:cs typeface="Times New Roman" panose="02020603050405020304" pitchFamily="18" charset="0"/>
              </a:rPr>
              <a:t>What is plagiarism?</a:t>
            </a:r>
            <a:endParaRPr lang="en-GB" sz="6600" dirty="0"/>
          </a:p>
        </p:txBody>
      </p:sp>
      <p:sp>
        <p:nvSpPr>
          <p:cNvPr id="3" name="Content Placeholder 2">
            <a:extLst>
              <a:ext uri="{FF2B5EF4-FFF2-40B4-BE49-F238E27FC236}">
                <a16:creationId xmlns:a16="http://schemas.microsoft.com/office/drawing/2014/main" id="{A083E9A9-38EA-12DA-FC4A-7ED802777CDF}"/>
              </a:ext>
            </a:extLst>
          </p:cNvPr>
          <p:cNvSpPr>
            <a:spLocks noGrp="1"/>
          </p:cNvSpPr>
          <p:nvPr>
            <p:ph idx="1"/>
          </p:nvPr>
        </p:nvSpPr>
        <p:spPr>
          <a:xfrm>
            <a:off x="3321697" y="1469255"/>
            <a:ext cx="8750559" cy="5388745"/>
          </a:xfrm>
        </p:spPr>
        <p:txBody>
          <a:bodyPr>
            <a:normAutofit fontScale="62500" lnSpcReduction="20000"/>
          </a:bodyPr>
          <a:lstStyle/>
          <a:p>
            <a:pPr>
              <a:lnSpc>
                <a:spcPct val="107000"/>
              </a:lnSpc>
              <a:spcAft>
                <a:spcPts val="800"/>
              </a:spcAft>
            </a:pPr>
            <a:r>
              <a:rPr lang="en-GB" sz="3800" kern="100" dirty="0">
                <a:effectLst/>
                <a:latin typeface="Aptos" panose="020B0004020202020204" pitchFamily="34" charset="0"/>
                <a:ea typeface="Aptos" panose="020B0004020202020204" pitchFamily="34" charset="0"/>
                <a:cs typeface="Times New Roman" panose="02020603050405020304" pitchFamily="18" charset="0"/>
              </a:rPr>
              <a:t>Plagiarism is defined as the </a:t>
            </a:r>
            <a:r>
              <a:rPr lang="en-GB" sz="3800" i="1" kern="100" dirty="0">
                <a:effectLst/>
                <a:latin typeface="Aptos" panose="020B0004020202020204" pitchFamily="34" charset="0"/>
                <a:ea typeface="Aptos" panose="020B0004020202020204" pitchFamily="34" charset="0"/>
                <a:cs typeface="Times New Roman" panose="02020603050405020304" pitchFamily="18" charset="0"/>
              </a:rPr>
              <a:t>unacknowledged copying from, or reproduction of published sources or incomplete referencing</a:t>
            </a:r>
            <a:r>
              <a:rPr lang="en-GB" sz="3800" kern="100" dirty="0">
                <a:effectLst/>
                <a:latin typeface="Aptos" panose="020B0004020202020204" pitchFamily="34" charset="0"/>
                <a:ea typeface="Aptos" panose="020B0004020202020204" pitchFamily="34" charset="0"/>
                <a:cs typeface="Times New Roman" panose="02020603050405020304" pitchFamily="18" charset="0"/>
              </a:rPr>
              <a:t>. This can include but is not limited to:</a:t>
            </a:r>
          </a:p>
          <a:p>
            <a:pPr lvl="1">
              <a:lnSpc>
                <a:spcPct val="107000"/>
              </a:lnSpc>
              <a:spcAft>
                <a:spcPts val="800"/>
              </a:spcAft>
            </a:pPr>
            <a:r>
              <a:rPr lang="en-GB" sz="3800" kern="100" dirty="0">
                <a:effectLst/>
                <a:latin typeface="Aptos" panose="020B0004020202020204" pitchFamily="34" charset="0"/>
                <a:ea typeface="Aptos" panose="020B0004020202020204" pitchFamily="34" charset="0"/>
                <a:cs typeface="Times New Roman" panose="02020603050405020304" pitchFamily="18" charset="0"/>
              </a:rPr>
              <a:t>Copying from another learner, books or the internet</a:t>
            </a:r>
          </a:p>
          <a:p>
            <a:pPr lvl="1">
              <a:lnSpc>
                <a:spcPct val="107000"/>
              </a:lnSpc>
              <a:spcAft>
                <a:spcPts val="800"/>
              </a:spcAft>
            </a:pPr>
            <a:r>
              <a:rPr lang="en-GB" sz="3800" kern="100" dirty="0">
                <a:effectLst/>
                <a:latin typeface="Aptos" panose="020B0004020202020204" pitchFamily="34" charset="0"/>
                <a:ea typeface="Aptos" panose="020B0004020202020204" pitchFamily="34" charset="0"/>
                <a:cs typeface="Times New Roman" panose="02020603050405020304" pitchFamily="18" charset="0"/>
              </a:rPr>
              <a:t>Inappropriate paraphrasing</a:t>
            </a:r>
          </a:p>
          <a:p>
            <a:pPr lvl="1">
              <a:lnSpc>
                <a:spcPct val="107000"/>
              </a:lnSpc>
              <a:spcAft>
                <a:spcPts val="800"/>
              </a:spcAft>
            </a:pPr>
            <a:r>
              <a:rPr lang="en-GB" sz="3800" kern="100" dirty="0">
                <a:effectLst/>
                <a:latin typeface="Aptos" panose="020B0004020202020204" pitchFamily="34" charset="0"/>
                <a:ea typeface="Aptos" panose="020B0004020202020204" pitchFamily="34" charset="0"/>
                <a:cs typeface="Times New Roman" panose="02020603050405020304" pitchFamily="18" charset="0"/>
              </a:rPr>
              <a:t>Letting someone else complete work for you, or working with others if the work was meant to be completed independently</a:t>
            </a:r>
          </a:p>
          <a:p>
            <a:pPr lvl="1">
              <a:lnSpc>
                <a:spcPct val="107000"/>
              </a:lnSpc>
              <a:spcAft>
                <a:spcPts val="800"/>
              </a:spcAft>
            </a:pPr>
            <a:r>
              <a:rPr lang="en-GB" sz="3800" kern="100" dirty="0">
                <a:effectLst/>
                <a:latin typeface="Aptos" panose="020B0004020202020204" pitchFamily="34" charset="0"/>
                <a:ea typeface="Aptos" panose="020B0004020202020204" pitchFamily="34" charset="0"/>
                <a:cs typeface="Times New Roman" panose="02020603050405020304" pitchFamily="18" charset="0"/>
              </a:rPr>
              <a:t>Submitting the same piece of work for different purposes</a:t>
            </a:r>
          </a:p>
          <a:p>
            <a:pPr lvl="1">
              <a:lnSpc>
                <a:spcPct val="107000"/>
              </a:lnSpc>
              <a:spcAft>
                <a:spcPts val="800"/>
              </a:spcAft>
            </a:pPr>
            <a:r>
              <a:rPr lang="en-GB" sz="3800" kern="100" dirty="0">
                <a:effectLst/>
                <a:latin typeface="Aptos" panose="020B0004020202020204" pitchFamily="34" charset="0"/>
                <a:ea typeface="Aptos" panose="020B0004020202020204" pitchFamily="34" charset="0"/>
                <a:cs typeface="Times New Roman" panose="02020603050405020304" pitchFamily="18" charset="0"/>
              </a:rPr>
              <a:t>Using online tools and other resources inappropriately so that the submitted work is not your own. This includes the inappropriate use of Generative Artificial Intelligence (for example, ChatGPT or Grammarly)</a:t>
            </a:r>
          </a:p>
        </p:txBody>
      </p:sp>
      <p:pic>
        <p:nvPicPr>
          <p:cNvPr id="5" name="Graphic 4" descr="Blog with solid fill">
            <a:extLst>
              <a:ext uri="{FF2B5EF4-FFF2-40B4-BE49-F238E27FC236}">
                <a16:creationId xmlns:a16="http://schemas.microsoft.com/office/drawing/2014/main" id="{8F6F42B2-89D4-480F-445D-6FC4826D7D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5491" y="2344151"/>
            <a:ext cx="2477277" cy="2477277"/>
          </a:xfrm>
          <a:prstGeom prst="rect">
            <a:avLst/>
          </a:prstGeom>
        </p:spPr>
      </p:pic>
    </p:spTree>
    <p:extLst>
      <p:ext uri="{BB962C8B-B14F-4D97-AF65-F5344CB8AC3E}">
        <p14:creationId xmlns:p14="http://schemas.microsoft.com/office/powerpoint/2010/main" val="475103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5279-9D40-901F-B936-19EADBC25A8E}"/>
              </a:ext>
            </a:extLst>
          </p:cNvPr>
          <p:cNvSpPr>
            <a:spLocks noGrp="1"/>
          </p:cNvSpPr>
          <p:nvPr>
            <p:ph type="title"/>
          </p:nvPr>
        </p:nvSpPr>
        <p:spPr/>
        <p:txBody>
          <a:bodyPr>
            <a:normAutofit/>
          </a:bodyPr>
          <a:lstStyle/>
          <a:p>
            <a:r>
              <a:rPr lang="en-GB" sz="3200" b="1" i="1" kern="100" dirty="0">
                <a:solidFill>
                  <a:srgbClr val="196B24"/>
                </a:solidFill>
                <a:effectLst/>
                <a:latin typeface="Aptos" panose="020B0004020202020204" pitchFamily="34" charset="0"/>
                <a:ea typeface="Aptos" panose="020B0004020202020204" pitchFamily="34" charset="0"/>
                <a:cs typeface="Times New Roman" panose="02020603050405020304" pitchFamily="18" charset="0"/>
              </a:rPr>
              <a:t>Why is plagiarism wrong?</a:t>
            </a:r>
            <a:endParaRPr lang="en-GB" sz="6600" dirty="0"/>
          </a:p>
        </p:txBody>
      </p:sp>
      <p:sp>
        <p:nvSpPr>
          <p:cNvPr id="3" name="Content Placeholder 2">
            <a:extLst>
              <a:ext uri="{FF2B5EF4-FFF2-40B4-BE49-F238E27FC236}">
                <a16:creationId xmlns:a16="http://schemas.microsoft.com/office/drawing/2014/main" id="{0D10587E-6D4B-9328-C665-AC2B83A768A7}"/>
              </a:ext>
            </a:extLst>
          </p:cNvPr>
          <p:cNvSpPr>
            <a:spLocks noGrp="1"/>
          </p:cNvSpPr>
          <p:nvPr>
            <p:ph idx="1"/>
          </p:nvPr>
        </p:nvSpPr>
        <p:spPr>
          <a:xfrm>
            <a:off x="838200" y="1825625"/>
            <a:ext cx="6343835" cy="4351338"/>
          </a:xfrm>
        </p:spPr>
        <p:txBody>
          <a:bodyPr/>
          <a:lstStyle/>
          <a:p>
            <a:r>
              <a:rPr lang="en-GB" sz="2400" kern="100" dirty="0">
                <a:effectLst/>
                <a:latin typeface="Aptos" panose="020B0004020202020204" pitchFamily="34" charset="0"/>
                <a:ea typeface="Aptos" panose="020B0004020202020204" pitchFamily="34" charset="0"/>
                <a:cs typeface="Times New Roman" panose="02020603050405020304" pitchFamily="18" charset="0"/>
              </a:rPr>
              <a:t>Plagiarism is fundamentally wrong and dishonest.</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It compromises your integrity and calls into question the value of all the work that you produce. Plagiarism is contrary to the values and ethos of the College.</a:t>
            </a:r>
          </a:p>
          <a:p>
            <a:r>
              <a:rPr lang="en-GB" sz="2400" kern="100" dirty="0">
                <a:effectLst/>
                <a:latin typeface="Aptos" panose="020B0004020202020204" pitchFamily="34" charset="0"/>
                <a:ea typeface="Aptos" panose="020B0004020202020204" pitchFamily="34" charset="0"/>
                <a:cs typeface="Times New Roman" panose="02020603050405020304" pitchFamily="18" charset="0"/>
              </a:rPr>
              <a:t>It is also intellectual theft and therefore can have very serious consequences with organisations outside of the College such as exam boards.</a:t>
            </a:r>
          </a:p>
          <a:p>
            <a:endParaRPr lang="en-GB" dirty="0"/>
          </a:p>
        </p:txBody>
      </p:sp>
      <p:pic>
        <p:nvPicPr>
          <p:cNvPr id="5" name="Graphic 4" descr="Warning with solid fill">
            <a:extLst>
              <a:ext uri="{FF2B5EF4-FFF2-40B4-BE49-F238E27FC236}">
                <a16:creationId xmlns:a16="http://schemas.microsoft.com/office/drawing/2014/main" id="{32A63E6A-0887-2AB9-D8B0-5761E1397CD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80954" y="1690688"/>
            <a:ext cx="3700147" cy="3700147"/>
          </a:xfrm>
          <a:prstGeom prst="rect">
            <a:avLst/>
          </a:prstGeom>
        </p:spPr>
      </p:pic>
    </p:spTree>
    <p:extLst>
      <p:ext uri="{BB962C8B-B14F-4D97-AF65-F5344CB8AC3E}">
        <p14:creationId xmlns:p14="http://schemas.microsoft.com/office/powerpoint/2010/main" val="154094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C454B-AB53-CE77-8D24-B956DBB05A2D}"/>
              </a:ext>
            </a:extLst>
          </p:cNvPr>
          <p:cNvSpPr>
            <a:spLocks noGrp="1"/>
          </p:cNvSpPr>
          <p:nvPr>
            <p:ph type="title"/>
          </p:nvPr>
        </p:nvSpPr>
        <p:spPr/>
        <p:txBody>
          <a:bodyPr>
            <a:normAutofit/>
          </a:bodyPr>
          <a:lstStyle/>
          <a:p>
            <a:r>
              <a:rPr lang="en-GB" sz="3200" b="1" i="1" dirty="0">
                <a:solidFill>
                  <a:srgbClr val="196B24"/>
                </a:solidFill>
                <a:effectLst/>
                <a:latin typeface="Aptos" panose="020B0004020202020204" pitchFamily="34" charset="0"/>
                <a:ea typeface="Aptos" panose="020B0004020202020204" pitchFamily="34" charset="0"/>
                <a:cs typeface="Times New Roman" panose="02020603050405020304" pitchFamily="18" charset="0"/>
              </a:rPr>
              <a:t>What are the potential consequences of plagiarism?</a:t>
            </a:r>
            <a:endParaRPr lang="en-GB" sz="6600" dirty="0"/>
          </a:p>
        </p:txBody>
      </p:sp>
      <p:sp>
        <p:nvSpPr>
          <p:cNvPr id="3" name="Content Placeholder 2">
            <a:extLst>
              <a:ext uri="{FF2B5EF4-FFF2-40B4-BE49-F238E27FC236}">
                <a16:creationId xmlns:a16="http://schemas.microsoft.com/office/drawing/2014/main" id="{1872DF8E-F708-FD4F-48FC-C69371220CCF}"/>
              </a:ext>
            </a:extLst>
          </p:cNvPr>
          <p:cNvSpPr>
            <a:spLocks noGrp="1"/>
          </p:cNvSpPr>
          <p:nvPr>
            <p:ph idx="1"/>
          </p:nvPr>
        </p:nvSpPr>
        <p:spPr/>
        <p:txBody>
          <a:bodyPr>
            <a:normAutofit lnSpcReduction="10000"/>
          </a:bodyPr>
          <a:lstStyle/>
          <a:p>
            <a:pPr>
              <a:lnSpc>
                <a:spcPct val="107000"/>
              </a:lnSpc>
              <a:spcAft>
                <a:spcPts val="800"/>
              </a:spcAft>
            </a:pPr>
            <a:r>
              <a:rPr lang="en-GB" sz="2400" b="1" kern="100" dirty="0">
                <a:effectLst/>
                <a:latin typeface="Aptos" panose="020B0004020202020204" pitchFamily="34" charset="0"/>
                <a:ea typeface="Aptos" panose="020B0004020202020204" pitchFamily="34" charset="0"/>
                <a:cs typeface="Times New Roman" panose="02020603050405020304" pitchFamily="18" charset="0"/>
              </a:rPr>
              <a:t>The College takes plagiarism very seriously.</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Where a teacher </a:t>
            </a:r>
            <a:r>
              <a:rPr lang="en-GB" sz="2400" i="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suspects</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plagiarism, it may be investigated. The College may also need to report this to the relevant exam board as malpractice.</a:t>
            </a:r>
          </a:p>
          <a:p>
            <a:pPr>
              <a:lnSpc>
                <a:spcPct val="107000"/>
              </a:lnSpc>
              <a:spcAft>
                <a:spcPts val="800"/>
              </a:spcAf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Such an investigation may lead to a student being awarded zero marks for a unit, or potentially disqualification from one or all qualifications.</a:t>
            </a:r>
          </a:p>
          <a:p>
            <a:pPr>
              <a:lnSpc>
                <a:spcPct val="107000"/>
              </a:lnSpc>
              <a:spcAft>
                <a:spcPts val="800"/>
              </a:spcAf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It may lead to disciplinary action taken against a student which may result the student being asked to leave the College.</a:t>
            </a:r>
          </a:p>
          <a:p>
            <a:pPr>
              <a:lnSpc>
                <a:spcPct val="107000"/>
              </a:lnSpc>
              <a:spcAft>
                <a:spcPts val="800"/>
              </a:spcAf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Students should be aware that in line with JCQ guidance, </a:t>
            </a:r>
            <a:r>
              <a:rPr lang="en-GB" sz="2400" i="1" kern="100" dirty="0">
                <a:effectLst/>
                <a:latin typeface="Aptos" panose="020B0004020202020204" pitchFamily="34" charset="0"/>
                <a:ea typeface="Aptos" panose="020B0004020202020204" pitchFamily="34" charset="0"/>
                <a:cs typeface="Times New Roman" panose="02020603050405020304" pitchFamily="18" charset="0"/>
              </a:rPr>
              <a:t>suspicion of plagiarism is in itself enough to start an investigation</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1246764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29B1-A5D3-B237-E9B3-69D6ECBFA6D9}"/>
              </a:ext>
            </a:extLst>
          </p:cNvPr>
          <p:cNvSpPr>
            <a:spLocks noGrp="1"/>
          </p:cNvSpPr>
          <p:nvPr>
            <p:ph type="title"/>
          </p:nvPr>
        </p:nvSpPr>
        <p:spPr>
          <a:xfrm>
            <a:off x="838200" y="365125"/>
            <a:ext cx="10515600" cy="726557"/>
          </a:xfrm>
        </p:spPr>
        <p:txBody>
          <a:bodyPr>
            <a:normAutofit/>
          </a:bodyPr>
          <a:lstStyle/>
          <a:p>
            <a:r>
              <a:rPr lang="en-GB" sz="3200" b="1" i="1" kern="100" dirty="0">
                <a:solidFill>
                  <a:srgbClr val="196B24"/>
                </a:solidFill>
                <a:effectLst/>
                <a:latin typeface="Aptos" panose="020B0004020202020204" pitchFamily="34" charset="0"/>
                <a:ea typeface="Aptos" panose="020B0004020202020204" pitchFamily="34" charset="0"/>
                <a:cs typeface="Times New Roman" panose="02020603050405020304" pitchFamily="18" charset="0"/>
              </a:rPr>
              <a:t>What should I do if I am concerned about plagiarism?</a:t>
            </a:r>
            <a:endParaRPr lang="en-GB" sz="6600" dirty="0"/>
          </a:p>
        </p:txBody>
      </p:sp>
      <p:sp>
        <p:nvSpPr>
          <p:cNvPr id="3" name="Content Placeholder 2">
            <a:extLst>
              <a:ext uri="{FF2B5EF4-FFF2-40B4-BE49-F238E27FC236}">
                <a16:creationId xmlns:a16="http://schemas.microsoft.com/office/drawing/2014/main" id="{0398AB53-7C7B-1A3A-901A-9D2ACFA7A971}"/>
              </a:ext>
            </a:extLst>
          </p:cNvPr>
          <p:cNvSpPr>
            <a:spLocks noGrp="1"/>
          </p:cNvSpPr>
          <p:nvPr>
            <p:ph idx="1"/>
          </p:nvPr>
        </p:nvSpPr>
        <p:spPr>
          <a:xfrm>
            <a:off x="317188" y="1212980"/>
            <a:ext cx="7363408" cy="5411754"/>
          </a:xfrm>
        </p:spPr>
        <p:txBody>
          <a:bodyPr>
            <a:normAutofit fontScale="92500" lnSpcReduction="10000"/>
          </a:bodyPr>
          <a:lstStyle/>
          <a:p>
            <a:pPr>
              <a:lnSpc>
                <a:spcPct val="107000"/>
              </a:lnSpc>
              <a:spcAft>
                <a:spcPts val="800"/>
              </a:spcAft>
            </a:pPr>
            <a:r>
              <a:rPr lang="en-GB" sz="2600" kern="100" dirty="0">
                <a:effectLst/>
                <a:latin typeface="Aptos" panose="020B0004020202020204" pitchFamily="34" charset="0"/>
                <a:ea typeface="Aptos" panose="020B0004020202020204" pitchFamily="34" charset="0"/>
                <a:cs typeface="Times New Roman" panose="02020603050405020304" pitchFamily="18" charset="0"/>
              </a:rPr>
              <a:t>The College and your teachers are aware that students may accidentally plagiarise, for example if you have not referenced a quote, or referenced incorrectly</a:t>
            </a:r>
          </a:p>
          <a:p>
            <a:pPr>
              <a:lnSpc>
                <a:spcPct val="107000"/>
              </a:lnSpc>
              <a:spcAft>
                <a:spcPts val="800"/>
              </a:spcAft>
            </a:pPr>
            <a:r>
              <a:rPr lang="en-GB" sz="2600" kern="100" dirty="0">
                <a:effectLst/>
                <a:latin typeface="Aptos" panose="020B0004020202020204" pitchFamily="34" charset="0"/>
                <a:ea typeface="Aptos" panose="020B0004020202020204" pitchFamily="34" charset="0"/>
                <a:cs typeface="Times New Roman" panose="02020603050405020304" pitchFamily="18" charset="0"/>
              </a:rPr>
              <a:t>If you have questions about plagiarism, or are worried that you may have accidentally plagiarised, you should speak to your teacher</a:t>
            </a:r>
          </a:p>
          <a:p>
            <a:pPr>
              <a:lnSpc>
                <a:spcPct val="107000"/>
              </a:lnSpc>
              <a:spcAft>
                <a:spcPts val="800"/>
              </a:spcAft>
            </a:pPr>
            <a:r>
              <a:rPr lang="en-GB" sz="2600" kern="100" dirty="0">
                <a:effectLst/>
                <a:latin typeface="Aptos" panose="020B0004020202020204" pitchFamily="34" charset="0"/>
                <a:ea typeface="Aptos" panose="020B0004020202020204" pitchFamily="34" charset="0"/>
                <a:cs typeface="Times New Roman" panose="02020603050405020304" pitchFamily="18" charset="0"/>
              </a:rPr>
              <a:t>If you come across plagiarism, you should report it to your teacher</a:t>
            </a:r>
          </a:p>
          <a:p>
            <a:pPr>
              <a:lnSpc>
                <a:spcPct val="107000"/>
              </a:lnSpc>
              <a:spcAft>
                <a:spcPts val="800"/>
              </a:spcAft>
            </a:pPr>
            <a:r>
              <a:rPr lang="en-GB" sz="2600" kern="100" dirty="0">
                <a:effectLst/>
                <a:latin typeface="Aptos" panose="020B0004020202020204" pitchFamily="34" charset="0"/>
                <a:ea typeface="Aptos" panose="020B0004020202020204" pitchFamily="34" charset="0"/>
                <a:cs typeface="Times New Roman" panose="02020603050405020304" pitchFamily="18" charset="0"/>
              </a:rPr>
              <a:t>You can avoid issues with plagiarism by listening to teacher instructions, asking questions if you are unsure and working hard to produce the very best work you can and meet all deadlines.</a:t>
            </a:r>
          </a:p>
        </p:txBody>
      </p:sp>
      <p:pic>
        <p:nvPicPr>
          <p:cNvPr id="5" name="Picture 4">
            <a:extLst>
              <a:ext uri="{FF2B5EF4-FFF2-40B4-BE49-F238E27FC236}">
                <a16:creationId xmlns:a16="http://schemas.microsoft.com/office/drawing/2014/main" id="{0DDCCC44-049D-FF93-23E0-9ABE099BC3B5}"/>
              </a:ext>
            </a:extLst>
          </p:cNvPr>
          <p:cNvPicPr>
            <a:picLocks noChangeAspect="1"/>
          </p:cNvPicPr>
          <p:nvPr/>
        </p:nvPicPr>
        <p:blipFill>
          <a:blip r:embed="rId2"/>
          <a:stretch>
            <a:fillRect/>
          </a:stretch>
        </p:blipFill>
        <p:spPr>
          <a:xfrm>
            <a:off x="7800391" y="1315617"/>
            <a:ext cx="4074421" cy="4795934"/>
          </a:xfrm>
          <a:prstGeom prst="rect">
            <a:avLst/>
          </a:prstGeom>
        </p:spPr>
      </p:pic>
    </p:spTree>
    <p:extLst>
      <p:ext uri="{BB962C8B-B14F-4D97-AF65-F5344CB8AC3E}">
        <p14:creationId xmlns:p14="http://schemas.microsoft.com/office/powerpoint/2010/main" val="2607392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9A459-8F15-CB76-FACA-CFD9638ECC98}"/>
              </a:ext>
            </a:extLst>
          </p:cNvPr>
          <p:cNvSpPr>
            <a:spLocks noGrp="1"/>
          </p:cNvSpPr>
          <p:nvPr>
            <p:ph type="title"/>
          </p:nvPr>
        </p:nvSpPr>
        <p:spPr>
          <a:xfrm>
            <a:off x="838200" y="365126"/>
            <a:ext cx="10515600" cy="735706"/>
          </a:xfrm>
        </p:spPr>
        <p:txBody>
          <a:bodyPr>
            <a:normAutofit/>
          </a:bodyPr>
          <a:lstStyle/>
          <a:p>
            <a:r>
              <a:rPr lang="en-GB" sz="3200" b="1" i="1" dirty="0">
                <a:solidFill>
                  <a:schemeClr val="accent3"/>
                </a:solidFill>
              </a:rPr>
              <a:t>Did you notice the picture on the first slide….</a:t>
            </a:r>
          </a:p>
        </p:txBody>
      </p:sp>
      <p:sp>
        <p:nvSpPr>
          <p:cNvPr id="3" name="Content Placeholder 2">
            <a:extLst>
              <a:ext uri="{FF2B5EF4-FFF2-40B4-BE49-F238E27FC236}">
                <a16:creationId xmlns:a16="http://schemas.microsoft.com/office/drawing/2014/main" id="{21A848B6-5FB3-8DCF-A737-B28AE6954205}"/>
              </a:ext>
            </a:extLst>
          </p:cNvPr>
          <p:cNvSpPr>
            <a:spLocks noGrp="1"/>
          </p:cNvSpPr>
          <p:nvPr>
            <p:ph idx="1"/>
          </p:nvPr>
        </p:nvSpPr>
        <p:spPr>
          <a:xfrm>
            <a:off x="5997388" y="1253331"/>
            <a:ext cx="5851635" cy="4351338"/>
          </a:xfrm>
        </p:spPr>
        <p:txBody>
          <a:bodyPr>
            <a:normAutofit/>
          </a:bodyPr>
          <a:lstStyle/>
          <a:p>
            <a:r>
              <a:rPr lang="en-GB" sz="2000" dirty="0"/>
              <a:t>Almost all of the students are wearing blue denim</a:t>
            </a:r>
          </a:p>
          <a:p>
            <a:r>
              <a:rPr lang="en-GB" sz="2000" dirty="0"/>
              <a:t>All the male students have same hair style</a:t>
            </a:r>
          </a:p>
          <a:p>
            <a:r>
              <a:rPr lang="en-GB" sz="2000" dirty="0"/>
              <a:t>Some students on the upper level seem to have no feet (or the perspective is wrong) and two are floating off the ground…</a:t>
            </a:r>
          </a:p>
          <a:p>
            <a:r>
              <a:rPr lang="en-GB" sz="2000" dirty="0"/>
              <a:t>Image was generated with DALL-E/ChatGPT-4</a:t>
            </a:r>
          </a:p>
          <a:p>
            <a:r>
              <a:rPr lang="en-GB" sz="2000" b="1" i="1" dirty="0">
                <a:solidFill>
                  <a:srgbClr val="FF0000"/>
                </a:solidFill>
              </a:rPr>
              <a:t>AI can be biased and unreliable </a:t>
            </a:r>
            <a:r>
              <a:rPr lang="en-GB" sz="2000" dirty="0"/>
              <a:t>(the prompt asked for a group of 20 students – got nearly 50!)</a:t>
            </a:r>
            <a:endParaRPr lang="en-GB" sz="2000" b="1" i="1" dirty="0">
              <a:solidFill>
                <a:srgbClr val="FF0000"/>
              </a:solidFill>
            </a:endParaRPr>
          </a:p>
        </p:txBody>
      </p:sp>
      <p:pic>
        <p:nvPicPr>
          <p:cNvPr id="4" name="Picture 3">
            <a:extLst>
              <a:ext uri="{FF2B5EF4-FFF2-40B4-BE49-F238E27FC236}">
                <a16:creationId xmlns:a16="http://schemas.microsoft.com/office/drawing/2014/main" id="{67ACA90F-1AD0-E539-29D1-CC68A7652220}"/>
              </a:ext>
            </a:extLst>
          </p:cNvPr>
          <p:cNvPicPr>
            <a:picLocks noChangeAspect="1"/>
          </p:cNvPicPr>
          <p:nvPr/>
        </p:nvPicPr>
        <p:blipFill>
          <a:blip r:embed="rId2"/>
          <a:stretch>
            <a:fillRect/>
          </a:stretch>
        </p:blipFill>
        <p:spPr>
          <a:xfrm>
            <a:off x="279480" y="1290560"/>
            <a:ext cx="5588182" cy="5202314"/>
          </a:xfrm>
          <a:prstGeom prst="rect">
            <a:avLst/>
          </a:prstGeom>
        </p:spPr>
      </p:pic>
      <p:pic>
        <p:nvPicPr>
          <p:cNvPr id="6" name="Picture 5">
            <a:extLst>
              <a:ext uri="{FF2B5EF4-FFF2-40B4-BE49-F238E27FC236}">
                <a16:creationId xmlns:a16="http://schemas.microsoft.com/office/drawing/2014/main" id="{4FCC805F-3EDF-0574-DF34-9A8596F62EE4}"/>
              </a:ext>
            </a:extLst>
          </p:cNvPr>
          <p:cNvPicPr>
            <a:picLocks noChangeAspect="1"/>
          </p:cNvPicPr>
          <p:nvPr/>
        </p:nvPicPr>
        <p:blipFill>
          <a:blip r:embed="rId3"/>
          <a:stretch>
            <a:fillRect/>
          </a:stretch>
        </p:blipFill>
        <p:spPr>
          <a:xfrm>
            <a:off x="7079963" y="4005481"/>
            <a:ext cx="3839398" cy="2714557"/>
          </a:xfrm>
          <a:prstGeom prst="rect">
            <a:avLst/>
          </a:prstGeom>
        </p:spPr>
      </p:pic>
    </p:spTree>
    <p:extLst>
      <p:ext uri="{BB962C8B-B14F-4D97-AF65-F5344CB8AC3E}">
        <p14:creationId xmlns:p14="http://schemas.microsoft.com/office/powerpoint/2010/main" val="399724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DE4E1-2A53-0AB5-B703-472EA0AFF061}"/>
              </a:ext>
            </a:extLst>
          </p:cNvPr>
          <p:cNvSpPr>
            <a:spLocks noGrp="1"/>
          </p:cNvSpPr>
          <p:nvPr>
            <p:ph type="title"/>
          </p:nvPr>
        </p:nvSpPr>
        <p:spPr>
          <a:xfrm>
            <a:off x="838200" y="365125"/>
            <a:ext cx="10515600" cy="726557"/>
          </a:xfrm>
        </p:spPr>
        <p:txBody>
          <a:bodyPr>
            <a:normAutofit/>
          </a:bodyPr>
          <a:lstStyle/>
          <a:p>
            <a:r>
              <a:rPr lang="en-GB" sz="3200" b="1" i="1" dirty="0">
                <a:solidFill>
                  <a:schemeClr val="accent3"/>
                </a:solidFill>
              </a:rPr>
              <a:t>Generative Artificial Intelligence (GAI) and Assessments</a:t>
            </a:r>
          </a:p>
        </p:txBody>
      </p:sp>
      <p:sp>
        <p:nvSpPr>
          <p:cNvPr id="3" name="Content Placeholder 2">
            <a:extLst>
              <a:ext uri="{FF2B5EF4-FFF2-40B4-BE49-F238E27FC236}">
                <a16:creationId xmlns:a16="http://schemas.microsoft.com/office/drawing/2014/main" id="{0FD9291A-FCE1-EBB8-4C87-31E1C68CE399}"/>
              </a:ext>
            </a:extLst>
          </p:cNvPr>
          <p:cNvSpPr>
            <a:spLocks noGrp="1"/>
          </p:cNvSpPr>
          <p:nvPr>
            <p:ph idx="1"/>
          </p:nvPr>
        </p:nvSpPr>
        <p:spPr>
          <a:xfrm>
            <a:off x="3760237" y="1091682"/>
            <a:ext cx="8064079" cy="5200691"/>
          </a:xfrm>
        </p:spPr>
        <p:txBody>
          <a:bodyPr>
            <a:noAutofit/>
          </a:bodyPr>
          <a:lstStyle/>
          <a:p>
            <a:r>
              <a:rPr lang="en-GB" sz="2400" dirty="0"/>
              <a:t>You are expected to maintain academic integrity, and demonstrate your own knowledge, skills and understanding.</a:t>
            </a:r>
          </a:p>
          <a:p>
            <a:r>
              <a:rPr lang="en-GB" sz="2400" dirty="0"/>
              <a:t>GAI can be a useful learning tool if use ethically and in-line with your teacher’s guidance.</a:t>
            </a:r>
          </a:p>
          <a:p>
            <a:r>
              <a:rPr lang="en-GB" sz="2400" dirty="0"/>
              <a:t>However, if used, you </a:t>
            </a:r>
            <a:r>
              <a:rPr lang="en-GB" sz="2400" b="1" i="1" dirty="0"/>
              <a:t>must still demonstrate that you have </a:t>
            </a:r>
            <a:r>
              <a:rPr lang="en-GB" sz="2400" b="1" i="1" u="sng" dirty="0">
                <a:solidFill>
                  <a:srgbClr val="FF0000"/>
                </a:solidFill>
              </a:rPr>
              <a:t>independently</a:t>
            </a:r>
            <a:r>
              <a:rPr lang="en-GB" sz="2400" b="1" i="1" dirty="0"/>
              <a:t> met assessment criteria</a:t>
            </a:r>
            <a:r>
              <a:rPr lang="en-GB" sz="2400" dirty="0"/>
              <a:t>. This means:</a:t>
            </a:r>
          </a:p>
          <a:p>
            <a:r>
              <a:rPr lang="en-GB" sz="2400" b="1" dirty="0">
                <a:solidFill>
                  <a:srgbClr val="FF0000"/>
                </a:solidFill>
              </a:rPr>
              <a:t>You cannot copy or paraphrase GAI content</a:t>
            </a:r>
          </a:p>
          <a:p>
            <a:r>
              <a:rPr lang="en-GB" sz="2400" b="1" dirty="0">
                <a:solidFill>
                  <a:srgbClr val="FF0000"/>
                </a:solidFill>
              </a:rPr>
              <a:t>If you have used GAI, you must acknowledge this, stating</a:t>
            </a:r>
            <a:r>
              <a:rPr lang="en-GB" sz="2400" dirty="0"/>
              <a:t>:</a:t>
            </a:r>
          </a:p>
          <a:p>
            <a:pPr lvl="1"/>
            <a:r>
              <a:rPr lang="en-GB" dirty="0"/>
              <a:t>The name of the AI source, full URL and date accessed</a:t>
            </a:r>
          </a:p>
          <a:p>
            <a:pPr lvl="1"/>
            <a:r>
              <a:rPr lang="en-GB" dirty="0"/>
              <a:t>The prompt used and content generated in a non-editable format (e.g. screenshot)</a:t>
            </a:r>
          </a:p>
          <a:p>
            <a:pPr lvl="1"/>
            <a:r>
              <a:rPr lang="en-GB" dirty="0"/>
              <a:t>Fully explain how it has been used in the assignment</a:t>
            </a:r>
          </a:p>
        </p:txBody>
      </p:sp>
      <p:pic>
        <p:nvPicPr>
          <p:cNvPr id="5" name="Picture 4">
            <a:extLst>
              <a:ext uri="{FF2B5EF4-FFF2-40B4-BE49-F238E27FC236}">
                <a16:creationId xmlns:a16="http://schemas.microsoft.com/office/drawing/2014/main" id="{FE1EBC9B-2CB7-6551-E5F8-EE0A3020E962}"/>
              </a:ext>
            </a:extLst>
          </p:cNvPr>
          <p:cNvPicPr>
            <a:picLocks noChangeAspect="1"/>
          </p:cNvPicPr>
          <p:nvPr/>
        </p:nvPicPr>
        <p:blipFill>
          <a:blip r:embed="rId2"/>
          <a:stretch>
            <a:fillRect/>
          </a:stretch>
        </p:blipFill>
        <p:spPr>
          <a:xfrm>
            <a:off x="227724" y="1644034"/>
            <a:ext cx="3352879" cy="3795711"/>
          </a:xfrm>
          <a:prstGeom prst="rect">
            <a:avLst/>
          </a:prstGeom>
        </p:spPr>
      </p:pic>
    </p:spTree>
    <p:extLst>
      <p:ext uri="{BB962C8B-B14F-4D97-AF65-F5344CB8AC3E}">
        <p14:creationId xmlns:p14="http://schemas.microsoft.com/office/powerpoint/2010/main" val="1597734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E1D9-7704-EE62-CD28-A9201F994B79}"/>
              </a:ext>
            </a:extLst>
          </p:cNvPr>
          <p:cNvSpPr>
            <a:spLocks noGrp="1"/>
          </p:cNvSpPr>
          <p:nvPr>
            <p:ph type="title"/>
          </p:nvPr>
        </p:nvSpPr>
        <p:spPr>
          <a:xfrm>
            <a:off x="838200" y="365125"/>
            <a:ext cx="4694853" cy="1325563"/>
          </a:xfrm>
        </p:spPr>
        <p:txBody>
          <a:bodyPr>
            <a:normAutofit fontScale="90000"/>
          </a:bodyPr>
          <a:lstStyle/>
          <a:p>
            <a:r>
              <a:rPr lang="en-GB" sz="3200" b="1" i="1" dirty="0">
                <a:solidFill>
                  <a:schemeClr val="accent3"/>
                </a:solidFill>
              </a:rPr>
              <a:t>Acknowledging that you have understood plagiarism</a:t>
            </a:r>
          </a:p>
        </p:txBody>
      </p:sp>
      <p:sp>
        <p:nvSpPr>
          <p:cNvPr id="3" name="Content Placeholder 2">
            <a:extLst>
              <a:ext uri="{FF2B5EF4-FFF2-40B4-BE49-F238E27FC236}">
                <a16:creationId xmlns:a16="http://schemas.microsoft.com/office/drawing/2014/main" id="{99D1B2B0-DA85-D907-FC4F-EDB6B308CDBF}"/>
              </a:ext>
            </a:extLst>
          </p:cNvPr>
          <p:cNvSpPr>
            <a:spLocks noGrp="1"/>
          </p:cNvSpPr>
          <p:nvPr>
            <p:ph idx="1"/>
          </p:nvPr>
        </p:nvSpPr>
        <p:spPr>
          <a:xfrm>
            <a:off x="838199" y="1825625"/>
            <a:ext cx="4545563" cy="4667250"/>
          </a:xfrm>
        </p:spPr>
        <p:txBody>
          <a:bodyPr>
            <a:normAutofit/>
          </a:bodyPr>
          <a:lstStyle/>
          <a:p>
            <a:r>
              <a:rPr lang="en-GB" sz="2400" dirty="0"/>
              <a:t>Your teacher will send a link to a MS Form document – you must read through and complete this, acknowledging that you understand the issues around plagiarism.</a:t>
            </a:r>
          </a:p>
        </p:txBody>
      </p:sp>
      <p:pic>
        <p:nvPicPr>
          <p:cNvPr id="5" name="Picture 4">
            <a:extLst>
              <a:ext uri="{FF2B5EF4-FFF2-40B4-BE49-F238E27FC236}">
                <a16:creationId xmlns:a16="http://schemas.microsoft.com/office/drawing/2014/main" id="{7033F49B-CCE7-DF2F-B113-0783B11A98A5}"/>
              </a:ext>
            </a:extLst>
          </p:cNvPr>
          <p:cNvPicPr>
            <a:picLocks noChangeAspect="1"/>
          </p:cNvPicPr>
          <p:nvPr/>
        </p:nvPicPr>
        <p:blipFill>
          <a:blip r:embed="rId2"/>
          <a:stretch>
            <a:fillRect/>
          </a:stretch>
        </p:blipFill>
        <p:spPr>
          <a:xfrm>
            <a:off x="6096000" y="365125"/>
            <a:ext cx="5434468" cy="6034081"/>
          </a:xfrm>
          <a:prstGeom prst="rect">
            <a:avLst/>
          </a:prstGeom>
        </p:spPr>
      </p:pic>
    </p:spTree>
    <p:extLst>
      <p:ext uri="{BB962C8B-B14F-4D97-AF65-F5344CB8AC3E}">
        <p14:creationId xmlns:p14="http://schemas.microsoft.com/office/powerpoint/2010/main" val="3021099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3CDA9-2E5A-1692-56D6-6B680512AEDD}"/>
              </a:ext>
            </a:extLst>
          </p:cNvPr>
          <p:cNvSpPr>
            <a:spLocks noGrp="1"/>
          </p:cNvSpPr>
          <p:nvPr>
            <p:ph type="title"/>
          </p:nvPr>
        </p:nvSpPr>
        <p:spPr/>
        <p:txBody>
          <a:bodyPr>
            <a:normAutofit/>
          </a:bodyPr>
          <a:lstStyle/>
          <a:p>
            <a:r>
              <a:rPr lang="en-GB" sz="3200" b="1" i="1" dirty="0">
                <a:solidFill>
                  <a:schemeClr val="accent3"/>
                </a:solidFill>
              </a:rPr>
              <a:t>Subject specific info [if required]</a:t>
            </a:r>
          </a:p>
        </p:txBody>
      </p:sp>
      <p:sp>
        <p:nvSpPr>
          <p:cNvPr id="3" name="Content Placeholder 2">
            <a:extLst>
              <a:ext uri="{FF2B5EF4-FFF2-40B4-BE49-F238E27FC236}">
                <a16:creationId xmlns:a16="http://schemas.microsoft.com/office/drawing/2014/main" id="{5A6D6D4F-9B45-6EE4-66AB-3954507ABA28}"/>
              </a:ext>
            </a:extLst>
          </p:cNvPr>
          <p:cNvSpPr>
            <a:spLocks noGrp="1"/>
          </p:cNvSpPr>
          <p:nvPr>
            <p:ph idx="1"/>
          </p:nvPr>
        </p:nvSpPr>
        <p:spPr/>
        <p:txBody>
          <a:bodyPr/>
          <a:lstStyle/>
          <a:p>
            <a:r>
              <a:rPr lang="en-GB" dirty="0"/>
              <a:t>[you may wish to add some course-specific info if required]</a:t>
            </a:r>
          </a:p>
        </p:txBody>
      </p:sp>
    </p:spTree>
    <p:extLst>
      <p:ext uri="{BB962C8B-B14F-4D97-AF65-F5344CB8AC3E}">
        <p14:creationId xmlns:p14="http://schemas.microsoft.com/office/powerpoint/2010/main" val="7299809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714</TotalTime>
  <Words>662</Words>
  <Application>Microsoft Office PowerPoint</Application>
  <PresentationFormat>Widescreen</PresentationFormat>
  <Paragraphs>45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Plagiarism</vt:lpstr>
      <vt:lpstr>What is plagiarism?</vt:lpstr>
      <vt:lpstr>Why is plagiarism wrong?</vt:lpstr>
      <vt:lpstr>What are the potential consequences of plagiarism?</vt:lpstr>
      <vt:lpstr>What should I do if I am concerned about plagiarism?</vt:lpstr>
      <vt:lpstr>Did you notice the picture on the first slide….</vt:lpstr>
      <vt:lpstr>Generative Artificial Intelligence (GAI) and Assessments</vt:lpstr>
      <vt:lpstr>Acknowledging that you have understood plagiarism</vt:lpstr>
      <vt:lpstr>Subject specific info [if required]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Graeme Balfour</dc:creator>
  <cp:lastModifiedBy>Graeme Balfour</cp:lastModifiedBy>
  <cp:revision>11</cp:revision>
  <cp:lastPrinted>2024-09-16T08:29:16Z</cp:lastPrinted>
  <dcterms:created xsi:type="dcterms:W3CDTF">2024-09-12T07:40:51Z</dcterms:created>
  <dcterms:modified xsi:type="dcterms:W3CDTF">2026-09-14T07:23:32Z</dcterms:modified>
</cp:coreProperties>
</file>